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8" r:id="rId5"/>
    <p:sldId id="342" r:id="rId6"/>
    <p:sldId id="259" r:id="rId7"/>
    <p:sldId id="262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76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43AE815-290A-E04B-1E9F-4A3D2DCF5D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F38CF69-52A0-D4EE-F208-B3DAB318FB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26426E6-00D8-252B-2BB4-EADF7E264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14DDB22-F751-1220-3199-699A5E9EF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DAB85C-9358-734D-E18D-4A2BC3149B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724644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393482-B5C6-7E01-8C84-4B602AC18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1525F099-A01C-16A6-C4C3-4C479DF7B8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106D930-859D-44A5-6AD5-8E15D4E5A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4C193731-05C3-51B7-67CC-00B1DEAF3C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CDBEAAC5-2CEF-31CF-BE09-410DC50114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40513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A0B8ED4C-98E0-F61C-B017-18EF85B3011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F444E971-E1AF-F077-8573-93585493162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C4A9623-16B6-F520-6946-19088A821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5C07733-CB09-981A-8AB4-3314743553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88297262-1A49-94A9-FD5F-B1B69C1EB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742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Текст заголовка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Текст заголовка</a:t>
            </a:r>
          </a:p>
        </p:txBody>
      </p:sp>
      <p:sp>
        <p:nvSpPr>
          <p:cNvPr id="29" name="Уровень текста 1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Уровень текста 1</a:t>
            </a:r>
          </a:p>
          <a:p>
            <a:pPr lvl="1"/>
            <a:r>
              <a:t>Уровень текста 2</a:t>
            </a:r>
          </a:p>
          <a:p>
            <a:pPr lvl="2"/>
            <a:r>
              <a:t>Уровень текста 3</a:t>
            </a:r>
          </a:p>
          <a:p>
            <a:pPr lvl="3"/>
            <a:r>
              <a:t>Уровень текста 4</a:t>
            </a:r>
          </a:p>
          <a:p>
            <a:pPr lvl="4"/>
            <a:r>
              <a:t>Уровень текста 5</a:t>
            </a:r>
          </a:p>
        </p:txBody>
      </p:sp>
      <p:sp>
        <p:nvSpPr>
          <p:cNvPr id="30" name="Номер слайда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400896722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A0943F-564B-E251-B118-6694868D2D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0879C82-06E5-DCC3-1F95-E441C856F7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C1F6B4-2947-C35B-C012-BFF4583FCE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CE46277-CD53-50A8-DE87-1BE6A29DD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319512C-ACFE-2C47-7BFD-17440CE6A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28347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57A0B4-F13B-E36A-6662-7EBACC8EB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72FE6B09-585D-6839-408B-300861CD9A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0277C11-1C8E-55AC-A9CE-CE47012B7E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F0A0FCF-048E-5AED-96AA-95D83F91D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F95F89E-AEA2-CE47-61EE-F34AA6EEC6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168935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D27FD1C-B679-0469-6403-E6C4BD73A2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3087F4A-BEF5-9D12-4CF9-3D08E041E64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CA00EC1-EE6D-979A-0781-80C5B53535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28BD91D9-8A37-4F52-8281-40AB394488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82A6CB25-76C3-A904-7670-3C7C0B9716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CD9EC51-13A5-9E21-2B2B-9C645EC445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6126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CCEE3C-9070-5AA5-0527-0CFC02301C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F63EB41-FF8C-3986-31F9-3367A4038C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BC12C5B5-AF13-A8D6-D08D-182CDE257E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16E545A2-C5F8-542C-10F0-25D1BBBBEB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21C8BF3D-456E-1E2A-9C84-95F682A774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78E13F01-406E-A549-359C-36BEA57FF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DD790160-035E-F4FA-20A1-E71D9E7B8A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4E7CA4BC-76B5-1669-28E3-96411897C0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21775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1104764-4D34-3701-7B40-10DB4356A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8BEFD784-1B14-B2D8-8E3E-7B30DDFFCD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1345BAA-CB30-1286-7473-6D4DE174E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617D246B-A5C1-056B-4C7D-34045719A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6735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9A02CA6F-F815-9556-5B28-431D943F1E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37B8C276-B83F-E330-E0D3-DD6103CC2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63EA896-3910-0705-0A44-D2551BD53F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8891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BC757BA-CCDE-C3F2-32DF-3B171AA99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9F8B2CD-9DC0-4337-B8AA-BA218BCBAE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8D53F3D-3F69-79F0-E36D-D55DF7B198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DFE13E1-EA4F-A3F1-E450-5F9543CB12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DFC56B6C-A369-7758-690E-1B10A7B39B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E224956-908C-DAC0-7934-0EDCC9C02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043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397CAF4-F349-8F4F-5DC7-2778ABFD16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D00842D7-0ABB-8E9B-E600-9644F943D4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FF2790D-F4EA-8191-2C51-332936D26E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0A1DBF3A-55CE-D037-4161-CE2B35626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259CA21-F544-A4F9-D5BD-F4ADF93EC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B07712E-00B6-DB2A-6F15-01E6A98738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4728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8CBAFEA-66D3-2243-472C-50CF8FF597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9118D48-F84C-BCA1-1CD9-38FAE41B23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98CBF43-2A2E-A2FD-3C2E-9A14DC97985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DAE872-FAA2-45BB-BF91-A2DD77A971E4}" type="datetimeFigureOut">
              <a:rPr lang="ru-RU" smtClean="0"/>
              <a:t>05.09.2022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7615F7D-AAC1-18D3-22C0-3F2C10CD4C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0FE5B7C-454E-FAB2-8386-D7FFDA6192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6276C3-97EE-43E7-A17F-17CA400052A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2728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F9D4B4-693A-7A34-932A-5A1515611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99907" y="2960056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ru-RU" dirty="0"/>
              <a:t>Общеуниверситетский факультатив «Цифровая трансформация государства и общества»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A1C19CC-BF28-199A-6682-BA81CDD492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99907" y="347641"/>
            <a:ext cx="9144000" cy="1655762"/>
          </a:xfrm>
        </p:spPr>
        <p:txBody>
          <a:bodyPr/>
          <a:lstStyle/>
          <a:p>
            <a:r>
              <a:rPr lang="ru-RU" dirty="0"/>
              <a:t>Международная лаборатория цифровой трансформации в государственном управлении НИУ ВШЭ</a:t>
            </a: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EA5818D7-C408-9E75-C573-6FA7ACF798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60942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52882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F02D2C8-3F28-A640-D2CC-5B103D837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Описание курса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2E5876-C554-7D3A-F8C3-E2197F1D38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600" dirty="0">
                <a:latin typeface="HSE Sans"/>
              </a:rPr>
              <a:t>      Курс основан на всестороннем изучении явления цифровой трансформации в современном мире. Погружение в теоретические основы явления, исследование экономических и социальных законов его функционирования придает ему устойчивости и постоянства. В то же время высокая практическая ориентированность заданий повышает жизнеспособность проекта и его востребованность среди слушателей.</a:t>
            </a:r>
          </a:p>
          <a:p>
            <a:pPr marL="0" indent="0" algn="just">
              <a:buNone/>
            </a:pPr>
            <a:r>
              <a:rPr lang="ru-RU" sz="2600" dirty="0">
                <a:latin typeface="HSE Sans"/>
              </a:rPr>
              <a:t>      Использование в качестве практических заданий реальных управленческих задач и взаимодействие в ходе реализации курса с органами власти укрепляет профессиональные связи, способствует развитию сотрудничества между ВУЗом и органами государственной власти.</a:t>
            </a:r>
          </a:p>
        </p:txBody>
      </p:sp>
      <p:pic>
        <p:nvPicPr>
          <p:cNvPr id="4" name="Изображение" descr="Изображение">
            <a:extLst>
              <a:ext uri="{FF2B5EF4-FFF2-40B4-BE49-F238E27FC236}">
                <a16:creationId xmlns:a16="http://schemas.microsoft.com/office/drawing/2014/main" id="{B88FBC8D-1ED4-3381-2967-8A4BD0A4D0A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218206" y="428116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13086128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B45916-4DDD-65B0-932E-021D5636D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Цели курса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93B309-1E67-9EA5-8F88-64A56ADDF2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i="0" dirty="0">
                <a:solidFill>
                  <a:srgbClr val="000000"/>
                </a:solidFill>
                <a:effectLst/>
                <a:latin typeface="HSE Sans"/>
              </a:rPr>
              <a:t>Получить представление об основных направлениях и технологиях цифровой трансформации в системе публичного управления</a:t>
            </a:r>
          </a:p>
          <a:p>
            <a:r>
              <a:rPr lang="ru-RU" i="0" dirty="0">
                <a:solidFill>
                  <a:srgbClr val="000000"/>
                </a:solidFill>
                <a:effectLst/>
                <a:latin typeface="HSE Sans"/>
              </a:rPr>
              <a:t>Знать основные методы и проблемы регулирования цифровых технологий</a:t>
            </a:r>
            <a:endParaRPr lang="ru-RU" dirty="0">
              <a:solidFill>
                <a:srgbClr val="000000"/>
              </a:solidFill>
              <a:latin typeface="HSE Sans"/>
            </a:endParaRPr>
          </a:p>
          <a:p>
            <a:r>
              <a:rPr lang="ru-RU" i="0" dirty="0">
                <a:solidFill>
                  <a:srgbClr val="000000"/>
                </a:solidFill>
                <a:effectLst/>
                <a:latin typeface="HSE Sans"/>
              </a:rPr>
              <a:t>Знать нормативные основания внедрения цифровых решений в системе публичного управления</a:t>
            </a:r>
            <a:endParaRPr lang="ru-RU" dirty="0"/>
          </a:p>
        </p:txBody>
      </p:sp>
      <p:pic>
        <p:nvPicPr>
          <p:cNvPr id="4" name="Изображение" descr="Изображение">
            <a:extLst>
              <a:ext uri="{FF2B5EF4-FFF2-40B4-BE49-F238E27FC236}">
                <a16:creationId xmlns:a16="http://schemas.microsoft.com/office/drawing/2014/main" id="{4457E159-031D-2835-FF9E-339BD12D441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221" y="491109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934149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16769B4-D179-5CC5-274F-5B6F37D33B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Структура курса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8DF5A2A-1E7B-7753-FE37-FC5B7EA5C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1. Цифровая трансформация: теоретический аспект (понятие, принципы и алгоритмы, проблемы) </a:t>
            </a:r>
          </a:p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2. Нормативные основания регулирования цифровой трансформации государства и общества</a:t>
            </a:r>
            <a:endParaRPr lang="ru-RU" dirty="0">
              <a:latin typeface="HSE Sans"/>
            </a:endParaRPr>
          </a:p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3. Технологические решения цифровой трансформации. Бенчмаркинг платформ и технологий</a:t>
            </a:r>
          </a:p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4. Цифровая трансформация в системе государственного планирования и целеполагания </a:t>
            </a:r>
            <a:endParaRPr lang="ru-RU" dirty="0">
              <a:latin typeface="HSE Sans"/>
            </a:endParaRPr>
          </a:p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5. Технология Data </a:t>
            </a:r>
            <a:r>
              <a:rPr lang="ru-RU" i="0" dirty="0" err="1">
                <a:effectLst/>
                <a:latin typeface="HSE Sans"/>
              </a:rPr>
              <a:t>driven</a:t>
            </a:r>
            <a:r>
              <a:rPr lang="ru-RU" i="0" dirty="0">
                <a:effectLst/>
                <a:latin typeface="HSE Sans"/>
              </a:rPr>
              <a:t>. Цифровые платформы в сфере государственного управления </a:t>
            </a:r>
          </a:p>
          <a:p>
            <a:pPr marL="0" indent="0">
              <a:buNone/>
            </a:pPr>
            <a:r>
              <a:rPr lang="ru-RU" i="0" dirty="0">
                <a:effectLst/>
                <a:latin typeface="HSE Sans"/>
              </a:rPr>
              <a:t>Тема 6. Риски цифровой трансформации. Эффекты цифровизации </a:t>
            </a:r>
            <a:endParaRPr lang="ru-RU" dirty="0"/>
          </a:p>
        </p:txBody>
      </p:sp>
      <p:pic>
        <p:nvPicPr>
          <p:cNvPr id="4" name="Изображение" descr="Изображение">
            <a:extLst>
              <a:ext uri="{FF2B5EF4-FFF2-40B4-BE49-F238E27FC236}">
                <a16:creationId xmlns:a16="http://schemas.microsoft.com/office/drawing/2014/main" id="{FC30EC79-7F48-F7DA-6A12-9B41F2A801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221" y="491109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34402447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Shape 273"/>
          <p:cNvSpPr txBox="1">
            <a:spLocks noGrp="1"/>
          </p:cNvSpPr>
          <p:nvPr>
            <p:ph type="title"/>
          </p:nvPr>
        </p:nvSpPr>
        <p:spPr>
          <a:xfrm>
            <a:off x="1430348" y="137979"/>
            <a:ext cx="10420409" cy="763603"/>
          </a:xfrm>
          <a:prstGeom prst="rect">
            <a:avLst/>
          </a:prstGeom>
        </p:spPr>
        <p:txBody>
          <a:bodyPr>
            <a:normAutofit/>
          </a:bodyPr>
          <a:lstStyle>
            <a:lvl1pPr defTabSz="786384">
              <a:defRPr sz="1376">
                <a:solidFill>
                  <a:srgbClr val="FFFFFF"/>
                </a:solidFill>
              </a:defRPr>
            </a:lvl1pPr>
          </a:lstStyle>
          <a:p>
            <a:r>
              <a:rPr lang="ru-RU" sz="2400" dirty="0"/>
              <a:t>Проектная деятельность</a:t>
            </a:r>
            <a:endParaRPr sz="2400" dirty="0"/>
          </a:p>
        </p:txBody>
      </p:sp>
      <p:pic>
        <p:nvPicPr>
          <p:cNvPr id="5122" name="Picture 2" descr="Лин-стартап - Идеономика – Умные о главном | Идеономика – Умные о главном">
            <a:extLst>
              <a:ext uri="{FF2B5EF4-FFF2-40B4-BE49-F238E27FC236}">
                <a16:creationId xmlns:a16="http://schemas.microsoft.com/office/drawing/2014/main" id="{3AABEA83-4554-4F40-9FEB-ABAB52680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619" y="2453625"/>
            <a:ext cx="5046921" cy="28388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ADI-циклы в интернет-маркетинге">
            <a:extLst>
              <a:ext uri="{FF2B5EF4-FFF2-40B4-BE49-F238E27FC236}">
                <a16:creationId xmlns:a16="http://schemas.microsoft.com/office/drawing/2014/main" id="{27B6475C-5054-D749-A5C7-A02B950F77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86354" y="2216044"/>
            <a:ext cx="3236531" cy="32029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Штриховая стрелка вправо 1">
            <a:extLst>
              <a:ext uri="{FF2B5EF4-FFF2-40B4-BE49-F238E27FC236}">
                <a16:creationId xmlns:a16="http://schemas.microsoft.com/office/drawing/2014/main" id="{B34F6E4C-08CA-614B-99EB-4853EB6C8353}"/>
              </a:ext>
            </a:extLst>
          </p:cNvPr>
          <p:cNvSpPr/>
          <p:nvPr/>
        </p:nvSpPr>
        <p:spPr>
          <a:xfrm>
            <a:off x="1027814" y="5505991"/>
            <a:ext cx="10136372" cy="815306"/>
          </a:xfrm>
          <a:prstGeom prst="stripedRightArrow">
            <a:avLst/>
          </a:prstGeom>
          <a:solidFill>
            <a:srgbClr val="FFFFFF"/>
          </a:solidFill>
          <a:ln w="25400" cap="flat">
            <a:solidFill>
              <a:schemeClr val="accent1"/>
            </a:solidFill>
            <a:prstDash val="solid"/>
            <a:round/>
          </a:ln>
          <a:effectLst>
            <a:outerShdw blurRad="38100" dist="23000" dir="5400000" rotWithShape="0">
              <a:srgbClr val="000000">
                <a:alpha val="35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170" hangingPunct="0"/>
            <a:endParaRPr lang="ru-RU" sz="1867">
              <a:solidFill>
                <a:srgbClr val="000000"/>
              </a:solidFill>
              <a:sym typeface="Arial"/>
            </a:endParaRPr>
          </a:p>
        </p:txBody>
      </p:sp>
      <p:sp>
        <p:nvSpPr>
          <p:cNvPr id="6" name="Скругленный прямоугольник 5">
            <a:extLst>
              <a:ext uri="{FF2B5EF4-FFF2-40B4-BE49-F238E27FC236}">
                <a16:creationId xmlns:a16="http://schemas.microsoft.com/office/drawing/2014/main" id="{8EEE3803-C4C0-8540-9C9E-07A527CE5381}"/>
              </a:ext>
            </a:extLst>
          </p:cNvPr>
          <p:cNvSpPr/>
          <p:nvPr/>
        </p:nvSpPr>
        <p:spPr>
          <a:xfrm>
            <a:off x="2438399" y="5691814"/>
            <a:ext cx="2093732" cy="45409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170" hangingPunct="0"/>
            <a:endParaRPr lang="ru-RU" sz="1867">
              <a:solidFill>
                <a:srgbClr val="000000"/>
              </a:solidFill>
              <a:sym typeface="Arial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74B155-B94C-9247-8C0E-3D2FE90ECEC9}"/>
              </a:ext>
            </a:extLst>
          </p:cNvPr>
          <p:cNvSpPr txBox="1"/>
          <p:nvPr/>
        </p:nvSpPr>
        <p:spPr>
          <a:xfrm>
            <a:off x="2626120" y="5713678"/>
            <a:ext cx="1718289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algn="ctr"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ТЕСТИРОВАНИЕ</a:t>
            </a: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CBFA703A-48C7-0D4F-AB86-D4E3BDA77909}"/>
              </a:ext>
            </a:extLst>
          </p:cNvPr>
          <p:cNvSpPr/>
          <p:nvPr/>
        </p:nvSpPr>
        <p:spPr>
          <a:xfrm>
            <a:off x="1282093" y="5691814"/>
            <a:ext cx="1034903" cy="45409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170" hangingPunct="0"/>
            <a:endParaRPr lang="ru-RU" sz="1867">
              <a:solidFill>
                <a:srgbClr val="000000"/>
              </a:solidFill>
              <a:sym typeface="Arial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8C98E47-F042-FB4F-B696-B28D0E547687}"/>
              </a:ext>
            </a:extLst>
          </p:cNvPr>
          <p:cNvSpPr txBox="1"/>
          <p:nvPr/>
        </p:nvSpPr>
        <p:spPr>
          <a:xfrm>
            <a:off x="1459643" y="5700082"/>
            <a:ext cx="679799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algn="ctr"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ИДЕЯ</a:t>
            </a:r>
          </a:p>
        </p:txBody>
      </p:sp>
      <p:sp>
        <p:nvSpPr>
          <p:cNvPr id="27" name="Скругленный прямоугольник 26">
            <a:extLst>
              <a:ext uri="{FF2B5EF4-FFF2-40B4-BE49-F238E27FC236}">
                <a16:creationId xmlns:a16="http://schemas.microsoft.com/office/drawing/2014/main" id="{7C8764B4-866C-4D44-A3E0-D7B29DEB1D1A}"/>
              </a:ext>
            </a:extLst>
          </p:cNvPr>
          <p:cNvSpPr/>
          <p:nvPr/>
        </p:nvSpPr>
        <p:spPr>
          <a:xfrm>
            <a:off x="4596826" y="5685644"/>
            <a:ext cx="2420660" cy="45409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170" hangingPunct="0"/>
            <a:endParaRPr lang="ru-RU" sz="1867">
              <a:solidFill>
                <a:srgbClr val="000000"/>
              </a:solidFill>
              <a:sym typeface="Arial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00E2BD8-F12C-C443-ADD8-3D11154C4F87}"/>
              </a:ext>
            </a:extLst>
          </p:cNvPr>
          <p:cNvSpPr txBox="1"/>
          <p:nvPr/>
        </p:nvSpPr>
        <p:spPr>
          <a:xfrm>
            <a:off x="4883666" y="5700082"/>
            <a:ext cx="1846977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algn="ctr"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КОРРЕКТИРОВКА</a:t>
            </a:r>
          </a:p>
        </p:txBody>
      </p:sp>
      <p:sp>
        <p:nvSpPr>
          <p:cNvPr id="31" name="Скругленный прямоугольник 30">
            <a:extLst>
              <a:ext uri="{FF2B5EF4-FFF2-40B4-BE49-F238E27FC236}">
                <a16:creationId xmlns:a16="http://schemas.microsoft.com/office/drawing/2014/main" id="{1CC0AF1A-4916-6445-A0CB-934AD1D9C60B}"/>
              </a:ext>
            </a:extLst>
          </p:cNvPr>
          <p:cNvSpPr/>
          <p:nvPr/>
        </p:nvSpPr>
        <p:spPr>
          <a:xfrm>
            <a:off x="7076026" y="5680045"/>
            <a:ext cx="2420660" cy="454094"/>
          </a:xfrm>
          <a:prstGeom prst="round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60959" tIns="60959" rIns="60959" bIns="60959" numCol="1" spcCol="38100" rtlCol="0" anchor="ctr">
            <a:spAutoFit/>
          </a:bodyPr>
          <a:lstStyle/>
          <a:p>
            <a:pPr defTabSz="1219170" hangingPunct="0"/>
            <a:endParaRPr lang="ru-RU" sz="1867">
              <a:solidFill>
                <a:srgbClr val="000000"/>
              </a:solidFill>
              <a:sym typeface="Arial"/>
            </a:endParaRP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F816A7A7-8335-744F-85E1-42DAAA5AC2EE}"/>
              </a:ext>
            </a:extLst>
          </p:cNvPr>
          <p:cNvSpPr txBox="1"/>
          <p:nvPr/>
        </p:nvSpPr>
        <p:spPr>
          <a:xfrm>
            <a:off x="7362866" y="5694483"/>
            <a:ext cx="1846977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algn="ctr"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КОРРЕКТИРОВКА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D5CF7BC-4C1F-7E42-8A94-94BA4846DC8F}"/>
              </a:ext>
            </a:extLst>
          </p:cNvPr>
          <p:cNvSpPr txBox="1"/>
          <p:nvPr/>
        </p:nvSpPr>
        <p:spPr>
          <a:xfrm>
            <a:off x="1203876" y="6261676"/>
            <a:ext cx="1140503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Интервью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811B354F-6F21-9948-9E58-740C4BA1A466}"/>
              </a:ext>
            </a:extLst>
          </p:cNvPr>
          <p:cNvSpPr txBox="1"/>
          <p:nvPr/>
        </p:nvSpPr>
        <p:spPr>
          <a:xfrm>
            <a:off x="2655183" y="6278115"/>
            <a:ext cx="741739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Пилот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40AE613-50F3-B645-873C-1734A8A238ED}"/>
              </a:ext>
            </a:extLst>
          </p:cNvPr>
          <p:cNvSpPr txBox="1"/>
          <p:nvPr/>
        </p:nvSpPr>
        <p:spPr>
          <a:xfrm>
            <a:off x="4223854" y="6292246"/>
            <a:ext cx="1140503" cy="410431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60959" tIns="60959" rIns="60959" bIns="60959" numCol="1" spcCol="38100" rtlCol="0" anchor="t">
            <a:spAutoFit/>
          </a:bodyPr>
          <a:lstStyle/>
          <a:p>
            <a:pPr defTabSz="1219170" hangingPunct="0"/>
            <a:r>
              <a:rPr lang="ru-RU" sz="1867" dirty="0">
                <a:solidFill>
                  <a:srgbClr val="000000"/>
                </a:solidFill>
                <a:sym typeface="Arial"/>
              </a:rPr>
              <a:t>Интервью</a:t>
            </a:r>
          </a:p>
        </p:txBody>
      </p:sp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C61EB05B-6ABD-B36E-4E6C-B1C06E412871}"/>
              </a:ext>
            </a:extLst>
          </p:cNvPr>
          <p:cNvSpPr txBox="1">
            <a:spLocks/>
          </p:cNvSpPr>
          <p:nvPr/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/>
              <a:t>Реализация проекта</a:t>
            </a:r>
            <a:endParaRPr lang="ru-RU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2AE10AA-4D1A-58D0-8D7D-916DC1E45386}"/>
              </a:ext>
            </a:extLst>
          </p:cNvPr>
          <p:cNvSpPr txBox="1"/>
          <p:nvPr/>
        </p:nvSpPr>
        <p:spPr>
          <a:xfrm>
            <a:off x="4078820" y="1864742"/>
            <a:ext cx="4034360" cy="1200327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ru-RU" dirty="0"/>
              <a:t>В рамках курса предусмотрена разработка и тестирование решения по цифровой трансформации отраслевого государственного управления</a:t>
            </a:r>
            <a:endParaRPr kumimoji="0" lang="ru-RU" sz="14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Arial"/>
            </a:endParaRPr>
          </a:p>
        </p:txBody>
      </p:sp>
      <p:pic>
        <p:nvPicPr>
          <p:cNvPr id="8" name="Изображение" descr="Изображение">
            <a:extLst>
              <a:ext uri="{FF2B5EF4-FFF2-40B4-BE49-F238E27FC236}">
                <a16:creationId xmlns:a16="http://schemas.microsoft.com/office/drawing/2014/main" id="{633A4C41-69D8-6FA4-12E4-29119D971E6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54221" y="491109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49065868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AD51EBD-587E-DF85-4082-DE4271FED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Вы научитесь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FB200A7-0373-4452-6210-59768F3A00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1. Разбираться в направлениях цифровой трансформации публичного сектора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2. Использовать технологии управления данными в публичном секторе</a:t>
            </a:r>
            <a:endParaRPr lang="ru-RU" dirty="0">
              <a:solidFill>
                <a:srgbClr val="000000"/>
              </a:solidFill>
              <a:latin typeface="HSE Sans"/>
            </a:endParaRPr>
          </a:p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3. Использовать основные методы регулирования цифровых технологий в публичном секторе</a:t>
            </a:r>
          </a:p>
          <a:p>
            <a:pPr marL="0" indent="0">
              <a:buNone/>
            </a:pP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4. Анализировать риски цифровой трансформации публичного управления</a:t>
            </a:r>
            <a:endParaRPr lang="ru-RU" dirty="0"/>
          </a:p>
        </p:txBody>
      </p:sp>
      <p:pic>
        <p:nvPicPr>
          <p:cNvPr id="4" name="Изображение" descr="Изображение">
            <a:extLst>
              <a:ext uri="{FF2B5EF4-FFF2-40B4-BE49-F238E27FC236}">
                <a16:creationId xmlns:a16="http://schemas.microsoft.com/office/drawing/2014/main" id="{3555C413-2CFA-3B45-6B30-E77FE3D526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221" y="491109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3574148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377EB1B-1CDA-EEDF-8939-4BA21077B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Особенности проведения курса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8D4E6A6-64C8-B1CA-5BCD-73F0B9BDEC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6560" y="2141537"/>
            <a:ext cx="10878879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dirty="0"/>
              <a:t>Расписание: по пятницам с 9:30 до 10:50, первое занятие 16 сентября</a:t>
            </a:r>
          </a:p>
          <a:p>
            <a:pPr marL="0" indent="0">
              <a:buNone/>
            </a:pPr>
            <a:r>
              <a:rPr lang="ru-RU" dirty="0"/>
              <a:t>Длительность: 12 недель (3 кредита)</a:t>
            </a:r>
          </a:p>
          <a:p>
            <a:pPr marL="0" indent="0">
              <a:buNone/>
            </a:pPr>
            <a:r>
              <a:rPr lang="ru-RU" dirty="0"/>
              <a:t>Формат: онлайн (с использованием сервиса </a:t>
            </a:r>
            <a:r>
              <a:rPr lang="en-US" dirty="0"/>
              <a:t>Zoom)</a:t>
            </a:r>
            <a:endParaRPr lang="ru-RU" dirty="0"/>
          </a:p>
          <a:p>
            <a:pPr marL="0" indent="0">
              <a:buNone/>
            </a:pPr>
            <a:r>
              <a:rPr lang="ru-RU" dirty="0"/>
              <a:t>Запись на курс: </a:t>
            </a: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в системе </a:t>
            </a:r>
            <a:r>
              <a:rPr lang="en-US" b="0" i="0" dirty="0">
                <a:solidFill>
                  <a:srgbClr val="000000"/>
                </a:solidFill>
                <a:effectLst/>
                <a:latin typeface="HSE Sans"/>
              </a:rPr>
              <a:t>SmartWay</a:t>
            </a:r>
            <a:r>
              <a:rPr lang="ru-RU" b="0" i="0" dirty="0">
                <a:solidFill>
                  <a:srgbClr val="000000"/>
                </a:solidFill>
                <a:effectLst/>
                <a:latin typeface="HSE Sans"/>
              </a:rPr>
              <a:t> с </a:t>
            </a:r>
            <a:r>
              <a:rPr lang="ru-RU" i="0" cap="all" dirty="0">
                <a:solidFill>
                  <a:srgbClr val="000000"/>
                </a:solidFill>
                <a:effectLst/>
                <a:latin typeface="HSE Sans"/>
              </a:rPr>
              <a:t>6 </a:t>
            </a:r>
            <a:r>
              <a:rPr lang="ru-RU" i="0" dirty="0">
                <a:solidFill>
                  <a:srgbClr val="000000"/>
                </a:solidFill>
                <a:effectLst/>
                <a:latin typeface="HSE Sans"/>
              </a:rPr>
              <a:t>сентября</a:t>
            </a:r>
          </a:p>
          <a:p>
            <a:pPr marL="0" indent="0">
              <a:buNone/>
            </a:pPr>
            <a:r>
              <a:rPr lang="ru-RU" dirty="0"/>
              <a:t>Язык проведения курса: русский</a:t>
            </a:r>
          </a:p>
          <a:p>
            <a:pPr marL="0" indent="0">
              <a:buNone/>
            </a:pPr>
            <a:r>
              <a:rPr lang="ru-RU" dirty="0"/>
              <a:t>Преподаватели: сотрудники Международной лаборатории цифровой трансформации в госуправлении – ведущие исследователи и специалисты в области цифровизации государства.</a:t>
            </a:r>
          </a:p>
          <a:p>
            <a:pPr marL="0" indent="0">
              <a:buNone/>
            </a:pPr>
            <a:endParaRPr lang="ru-RU" dirty="0"/>
          </a:p>
          <a:p>
            <a:pPr marL="0" indent="0">
              <a:buNone/>
            </a:pPr>
            <a:r>
              <a:rPr lang="en-US" dirty="0"/>
              <a:t>E-mail</a:t>
            </a:r>
            <a:r>
              <a:rPr lang="ru-RU" dirty="0"/>
              <a:t> для вопросов по курсу: </a:t>
            </a:r>
            <a:r>
              <a:rPr lang="en-US" dirty="0"/>
              <a:t>erylskih@hse.ru</a:t>
            </a:r>
            <a:endParaRPr lang="ru-RU" dirty="0"/>
          </a:p>
        </p:txBody>
      </p:sp>
      <p:pic>
        <p:nvPicPr>
          <p:cNvPr id="4" name="Изображение" descr="Изображение">
            <a:extLst>
              <a:ext uri="{FF2B5EF4-FFF2-40B4-BE49-F238E27FC236}">
                <a16:creationId xmlns:a16="http://schemas.microsoft.com/office/drawing/2014/main" id="{8506ABC9-B3D7-CEB9-F684-1C909C0BA0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54221" y="491109"/>
            <a:ext cx="1199579" cy="1199579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67067257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351</Words>
  <Application>Microsoft Office PowerPoint</Application>
  <PresentationFormat>Широкоэкранный</PresentationFormat>
  <Paragraphs>40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HSE Sans</vt:lpstr>
      <vt:lpstr>Тема Office</vt:lpstr>
      <vt:lpstr>Общеуниверситетский факультатив «Цифровая трансформация государства и общества»</vt:lpstr>
      <vt:lpstr>Описание курса</vt:lpstr>
      <vt:lpstr>Цели курса</vt:lpstr>
      <vt:lpstr>Структура курса</vt:lpstr>
      <vt:lpstr>Проектная деятельность</vt:lpstr>
      <vt:lpstr>Вы научитесь</vt:lpstr>
      <vt:lpstr>Особенности проведения курса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Общеуниверситетский факультатив «Цифровая трансформация государства и общества»</dc:title>
  <dc:creator>Евгений Рыльских</dc:creator>
  <cp:lastModifiedBy>Евгений Рыльских</cp:lastModifiedBy>
  <cp:revision>4</cp:revision>
  <dcterms:created xsi:type="dcterms:W3CDTF">2022-08-31T18:48:36Z</dcterms:created>
  <dcterms:modified xsi:type="dcterms:W3CDTF">2022-09-05T09:03:08Z</dcterms:modified>
</cp:coreProperties>
</file>