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65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1FF"/>
    <a:srgbClr val="282252"/>
    <a:srgbClr val="00FFFF"/>
    <a:srgbClr val="0BF0E1"/>
    <a:srgbClr val="9744F6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B3827-5837-422C-8B47-B96318A954B1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9AA0C-B137-451F-B52B-CEB48EEAE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4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0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6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1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1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52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6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54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8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9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6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1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9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5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7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6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4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9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8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46078-8CE7-4285-99F9-660AD5B42FB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8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832" y="2172579"/>
            <a:ext cx="11135170" cy="1984124"/>
          </a:xfrm>
        </p:spPr>
        <p:txBody>
          <a:bodyPr anchor="t">
            <a:normAutofit fontScale="90000"/>
          </a:bodyPr>
          <a:lstStyle/>
          <a:p>
            <a:r>
              <a:rPr lang="ru-RU" sz="4400" dirty="0">
                <a:solidFill>
                  <a:srgbClr val="282252"/>
                </a:solidFill>
                <a:latin typeface="Unbounded" pitchFamily="2" charset="-52"/>
                <a:cs typeface="Arial" panose="020B0604020202020204" pitchFamily="34" charset="0"/>
              </a:rPr>
              <a:t>НОВЫЕ ПОДХОДЫ К РЕГУЛИРОВАНИЮ ИНФОРМАЦИОННОГО ПЕРЕНАСЫЩЕНИЯ, ФОРМИРУЕМОГО ЦИФРОВЫМИ ПЛАТФОРМАМИ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09629"/>
            <a:ext cx="9144000" cy="40583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282252"/>
                </a:solidFill>
                <a:latin typeface="Montserrat" panose="00000500000000000000" pitchFamily="2" charset="-52"/>
              </a:rPr>
              <a:t>Дискин Евгений Иосифович,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24000" y="6066687"/>
            <a:ext cx="9144000" cy="267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282252"/>
                </a:solidFill>
                <a:latin typeface="Ignis et Glacies Sharp" panose="02000000000000000000" pitchFamily="2" charset="-52"/>
              </a:rPr>
              <a:t>2025</a:t>
            </a:r>
            <a:endParaRPr lang="en-US" sz="1400" dirty="0">
              <a:solidFill>
                <a:srgbClr val="282252"/>
              </a:solidFill>
              <a:latin typeface="Ignis et Glacies Sharp" panose="02000000000000000000" pitchFamily="2" charset="-52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524000" y="5015464"/>
            <a:ext cx="9144000" cy="405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282252"/>
                </a:solidFill>
                <a:latin typeface="Montserrat" panose="00000500000000000000" pitchFamily="2" charset="-52"/>
              </a:rPr>
              <a:t>к.ю.н., старший научный сотрудник</a:t>
            </a:r>
            <a:endParaRPr lang="en-US" sz="1600" dirty="0">
              <a:solidFill>
                <a:srgbClr val="282252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24000" y="5403426"/>
            <a:ext cx="9144000" cy="405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282252"/>
                </a:solidFill>
                <a:latin typeface="Montserrat" panose="00000500000000000000" pitchFamily="2" charset="-52"/>
              </a:rPr>
              <a:t>ediskin@hse.ru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49" y="581114"/>
            <a:ext cx="2083736" cy="8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6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087" y="998275"/>
            <a:ext cx="7902730" cy="22275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Unbounded" pitchFamily="2" charset="-52"/>
                <a:cs typeface="Arial" panose="020B0604020202020204" pitchFamily="34" charset="0"/>
              </a:rPr>
              <a:t>Правовые аспекты регулирования информационного пространства в условиях массового распространения «мусорной» и чрезмерно эмоциональной информации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5968" y="4313144"/>
            <a:ext cx="8352817" cy="1893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rgbClr val="282252"/>
                </a:solidFill>
                <a:latin typeface="Montserrat" panose="00000500000000000000" pitchFamily="2" charset="-5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В докладе анализируются негативные последствия информационного перенасыщения для когнитивной автономии личности, включая снижение способности к концентрации, осмысленному восприятию и критическому мышлению</a:t>
            </a:r>
          </a:p>
        </p:txBody>
      </p:sp>
    </p:spTree>
    <p:extLst>
      <p:ext uri="{BB962C8B-B14F-4D97-AF65-F5344CB8AC3E}">
        <p14:creationId xmlns:p14="http://schemas.microsoft.com/office/powerpoint/2010/main" val="70262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6275" y="2301748"/>
            <a:ext cx="64314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Элвин </a:t>
            </a:r>
            <a:r>
              <a:rPr lang="ru-RU" sz="16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Тофлер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:</a:t>
            </a:r>
            <a:endParaRPr lang="en-US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американский социолог, философ и футуролог, автор таких книг как «</a:t>
            </a:r>
            <a:r>
              <a:rPr lang="ru-RU" sz="1400" dirty="0" err="1">
                <a:solidFill>
                  <a:schemeClr val="bg1"/>
                </a:solidFill>
                <a:latin typeface="Montserrat" panose="00000500000000000000" pitchFamily="2" charset="-52"/>
              </a:rPr>
              <a:t>Футурошок</a:t>
            </a: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»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-52"/>
              </a:rPr>
              <a:t> (1970 </a:t>
            </a: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г.) и Третья Волна (1979 г.)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 «</a:t>
            </a:r>
            <a:r>
              <a:rPr lang="ru-RU" i="1" dirty="0">
                <a:solidFill>
                  <a:schemeClr val="bg1"/>
                </a:solidFill>
                <a:latin typeface="Montserrat" panose="00000500000000000000" pitchFamily="2" charset="-52"/>
              </a:rPr>
              <a:t>нас все больше пичкают короткими модульными вспышками информации – рекламой, командами, теориями, обрывками новостей, какими-то обрезанными, усеченными кусочками, не укладывающимися в наши прежние ментальные ячейки»</a:t>
            </a:r>
            <a:br>
              <a:rPr lang="ru-RU" i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i="1" dirty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ru-RU" i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-52"/>
              </a:rPr>
              <a:t>[</a:t>
            </a:r>
            <a:r>
              <a:rPr lang="ru-RU" sz="1200" dirty="0">
                <a:solidFill>
                  <a:schemeClr val="bg1"/>
                </a:solidFill>
              </a:rPr>
              <a:t>Тоффлер Э. Третья волна. М.: ООО «Фирма «Издательство ACT»», 2004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-52"/>
              </a:rPr>
              <a:t>]</a:t>
            </a: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en-US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3875" y="365127"/>
            <a:ext cx="9515475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Unbounded" pitchFamily="2" charset="-52"/>
                <a:cs typeface="Arial" panose="020B0604020202020204" pitchFamily="34" charset="0"/>
              </a:rPr>
              <a:t>Проблема информационного перенасыщения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876" y="1097527"/>
            <a:ext cx="7030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«ФУТУРОШОК» СТАЛ «ШОКОМ НАСТОЯЩЕГО»</a:t>
            </a:r>
          </a:p>
        </p:txBody>
      </p:sp>
      <p:sp>
        <p:nvSpPr>
          <p:cNvPr id="4" name="AutoShape 2" descr="Future Shock [Paperback] Toffler, Alvin - Picture 2 of 2">
            <a:extLst>
              <a:ext uri="{FF2B5EF4-FFF2-40B4-BE49-F238E27FC236}">
                <a16:creationId xmlns:a16="http://schemas.microsoft.com/office/drawing/2014/main" id="{68A31FB0-63D6-C259-6819-2D1B9A9AA0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D0DB56-C29E-2800-DECA-C3611CA53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781" y="1026191"/>
            <a:ext cx="3125137" cy="5272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9658DF-3F20-9807-0D5D-4D6415797A7C}"/>
              </a:ext>
            </a:extLst>
          </p:cNvPr>
          <p:cNvSpPr txBox="1"/>
          <p:nvPr/>
        </p:nvSpPr>
        <p:spPr>
          <a:xfrm>
            <a:off x="8567572" y="6365915"/>
            <a:ext cx="25298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Задняя обложка книги </a:t>
            </a:r>
            <a:r>
              <a:rPr lang="en-US" sz="800" b="1" dirty="0"/>
              <a:t>Future Shock </a:t>
            </a:r>
            <a:r>
              <a:rPr lang="ru-RU" sz="800" dirty="0"/>
              <a:t>первого издания </a:t>
            </a:r>
          </a:p>
        </p:txBody>
      </p:sp>
    </p:spTree>
    <p:extLst>
      <p:ext uri="{BB962C8B-B14F-4D97-AF65-F5344CB8AC3E}">
        <p14:creationId xmlns:p14="http://schemas.microsoft.com/office/powerpoint/2010/main" val="103759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3875" y="365128"/>
            <a:ext cx="9515475" cy="6854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600" b="1" dirty="0">
                <a:solidFill>
                  <a:srgbClr val="282252"/>
                </a:solidFill>
                <a:latin typeface="Unbounded" pitchFamily="2" charset="-52"/>
                <a:cs typeface="Arial" panose="020B0604020202020204" pitchFamily="34" charset="0"/>
              </a:rPr>
              <a:t>Проблема клипового мышления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875" y="944644"/>
            <a:ext cx="703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2252"/>
                </a:solidFill>
                <a:latin typeface="Montserrat" panose="00000500000000000000" pitchFamily="2" charset="-52"/>
              </a:rPr>
              <a:t>Специалисты по нейропсихологии объясняют, что информационное перенасыщение, нередко описывается через феномен «клипового мышления»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928524"/>
            <a:ext cx="611038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82252"/>
                </a:solidFill>
                <a:latin typeface="Montserrat" panose="00000500000000000000" pitchFamily="2" charset="-52"/>
              </a:rPr>
              <a:t>Физиология мозга</a:t>
            </a:r>
            <a:r>
              <a:rPr lang="en-US" sz="1600" b="1" dirty="0">
                <a:solidFill>
                  <a:srgbClr val="282252"/>
                </a:solidFill>
                <a:latin typeface="Montserrat" panose="00000500000000000000" pitchFamily="2" charset="-52"/>
              </a:rPr>
              <a:t>:</a:t>
            </a:r>
            <a:endParaRPr lang="ru-RU" sz="1400" dirty="0">
              <a:solidFill>
                <a:srgbClr val="282252"/>
              </a:solidFill>
              <a:latin typeface="Montserrat" panose="00000500000000000000" pitchFamily="2" charset="-52"/>
            </a:endParaRPr>
          </a:p>
          <a:p>
            <a:endParaRPr lang="ru-RU" sz="1400" dirty="0">
              <a:solidFill>
                <a:srgbClr val="282252"/>
              </a:solidFill>
              <a:latin typeface="Montserrat" panose="00000500000000000000" pitchFamily="2" charset="-52"/>
            </a:endParaRPr>
          </a:p>
          <a:p>
            <a:r>
              <a:rPr lang="ru-RU" sz="1300" dirty="0">
                <a:solidFill>
                  <a:srgbClr val="282252"/>
                </a:solidFill>
                <a:latin typeface="Montserrat" panose="00000500000000000000" pitchFamily="2" charset="-52"/>
              </a:rPr>
              <a:t>для осознания и осмысления [информации] необходима, исходя из физиологических временных характеристик, активация связей между воспринимающей областью коры и моторной речевой областью через вовлечение таламического механизма фокусированного внимания. Причем активация корковых нейронов — не менее 500 мс, неспецифических ядер таламуса — не менее 300 мс, затем от таламуса активируются корковые нейроны, т. е. осмысление и осознание — это корково-</a:t>
            </a:r>
            <a:r>
              <a:rPr lang="ru-RU" sz="1300" dirty="0" err="1">
                <a:solidFill>
                  <a:srgbClr val="282252"/>
                </a:solidFill>
                <a:latin typeface="Montserrat" panose="00000500000000000000" pitchFamily="2" charset="-52"/>
              </a:rPr>
              <a:t>таламо</a:t>
            </a:r>
            <a:r>
              <a:rPr lang="ru-RU" sz="1300" dirty="0">
                <a:solidFill>
                  <a:srgbClr val="282252"/>
                </a:solidFill>
                <a:latin typeface="Montserrat" panose="00000500000000000000" pitchFamily="2" charset="-52"/>
              </a:rPr>
              <a:t>-корковый механизм со своими заданными природой временными характеристиками. Следовательно, в так называемом клиповом мышлении не происходит закрепление данной информации в акцепторе результатов действия, что не позволяет обращаться к пережитому жизненному опыту, планировать и прогнозировать собственное поведение в меняющихся условиях среды </a:t>
            </a:r>
          </a:p>
          <a:p>
            <a:endParaRPr lang="ru-RU" sz="1400" dirty="0">
              <a:solidFill>
                <a:srgbClr val="282252"/>
              </a:solidFill>
              <a:latin typeface="Montserrat" panose="00000500000000000000" pitchFamily="2" charset="-52"/>
            </a:endParaRPr>
          </a:p>
          <a:p>
            <a:r>
              <a:rPr lang="en-US" sz="1000" dirty="0">
                <a:solidFill>
                  <a:srgbClr val="282252"/>
                </a:solidFill>
                <a:latin typeface="Montserrat" panose="00000500000000000000" pitchFamily="2" charset="-52"/>
              </a:rPr>
              <a:t>[</a:t>
            </a:r>
            <a:r>
              <a:rPr lang="ru-RU" sz="1000" dirty="0"/>
              <a:t>Горобец Т.Н., Ковалев В.В. «Клиповое мышление» как отражение перцептивных процессов и сенсорной памяти // Мир психологии. 2015. № 2 (82). С. 94–100.</a:t>
            </a:r>
            <a:r>
              <a:rPr lang="en-US" sz="1000" dirty="0">
                <a:solidFill>
                  <a:srgbClr val="282252"/>
                </a:solidFill>
                <a:latin typeface="Montserrat" panose="00000500000000000000" pitchFamily="2" charset="-52"/>
              </a:rPr>
              <a:t>]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1060" y="5806509"/>
            <a:ext cx="15888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282252"/>
                </a:solidFill>
                <a:latin typeface="Unbounded Light" pitchFamily="2" charset="-52"/>
              </a:rPr>
              <a:t>Изображение авторское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560E5F-23E1-63D8-A634-1B98DD918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060" y="944644"/>
            <a:ext cx="4926690" cy="48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1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4446" y="365127"/>
            <a:ext cx="10123955" cy="629955"/>
          </a:xfrm>
        </p:spPr>
        <p:txBody>
          <a:bodyPr anchor="t">
            <a:normAutofit/>
          </a:bodyPr>
          <a:lstStyle/>
          <a:p>
            <a:r>
              <a:rPr lang="ru-RU" sz="3600" dirty="0">
                <a:solidFill>
                  <a:srgbClr val="282252"/>
                </a:solidFill>
                <a:latin typeface="Unbounded" pitchFamily="2" charset="-52"/>
              </a:rPr>
              <a:t>Виды мусорного контента (информации)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290518"/>
              </p:ext>
            </p:extLst>
          </p:nvPr>
        </p:nvGraphicFramePr>
        <p:xfrm>
          <a:off x="251012" y="1219200"/>
          <a:ext cx="1169894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423">
                  <a:extLst>
                    <a:ext uri="{9D8B030D-6E8A-4147-A177-3AD203B41FA5}">
                      <a16:colId xmlns:a16="http://schemas.microsoft.com/office/drawing/2014/main" val="3726184381"/>
                    </a:ext>
                  </a:extLst>
                </a:gridCol>
                <a:gridCol w="1093694">
                  <a:extLst>
                    <a:ext uri="{9D8B030D-6E8A-4147-A177-3AD203B41FA5}">
                      <a16:colId xmlns:a16="http://schemas.microsoft.com/office/drawing/2014/main" val="1733842138"/>
                    </a:ext>
                  </a:extLst>
                </a:gridCol>
                <a:gridCol w="999565">
                  <a:extLst>
                    <a:ext uri="{9D8B030D-6E8A-4147-A177-3AD203B41FA5}">
                      <a16:colId xmlns:a16="http://schemas.microsoft.com/office/drawing/2014/main" val="4271964404"/>
                    </a:ext>
                  </a:extLst>
                </a:gridCol>
                <a:gridCol w="1169894">
                  <a:extLst>
                    <a:ext uri="{9D8B030D-6E8A-4147-A177-3AD203B41FA5}">
                      <a16:colId xmlns:a16="http://schemas.microsoft.com/office/drawing/2014/main" val="2514575330"/>
                    </a:ext>
                  </a:extLst>
                </a:gridCol>
                <a:gridCol w="1169894">
                  <a:extLst>
                    <a:ext uri="{9D8B030D-6E8A-4147-A177-3AD203B41FA5}">
                      <a16:colId xmlns:a16="http://schemas.microsoft.com/office/drawing/2014/main" val="3158198651"/>
                    </a:ext>
                  </a:extLst>
                </a:gridCol>
                <a:gridCol w="1169894">
                  <a:extLst>
                    <a:ext uri="{9D8B030D-6E8A-4147-A177-3AD203B41FA5}">
                      <a16:colId xmlns:a16="http://schemas.microsoft.com/office/drawing/2014/main" val="35135616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2577578"/>
                    </a:ext>
                  </a:extLst>
                </a:gridCol>
                <a:gridCol w="1120588">
                  <a:extLst>
                    <a:ext uri="{9D8B030D-6E8A-4147-A177-3AD203B41FA5}">
                      <a16:colId xmlns:a16="http://schemas.microsoft.com/office/drawing/2014/main" val="2234190386"/>
                    </a:ext>
                  </a:extLst>
                </a:gridCol>
                <a:gridCol w="1169894">
                  <a:extLst>
                    <a:ext uri="{9D8B030D-6E8A-4147-A177-3AD203B41FA5}">
                      <a16:colId xmlns:a16="http://schemas.microsoft.com/office/drawing/2014/main" val="4122156530"/>
                    </a:ext>
                  </a:extLst>
                </a:gridCol>
                <a:gridCol w="1169894">
                  <a:extLst>
                    <a:ext uri="{9D8B030D-6E8A-4147-A177-3AD203B41FA5}">
                      <a16:colId xmlns:a16="http://schemas.microsoft.com/office/drawing/2014/main" val="2931054214"/>
                    </a:ext>
                  </a:extLst>
                </a:gridCol>
              </a:tblGrid>
              <a:tr h="9338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Unbounded" pitchFamily="2" charset="-52"/>
                        </a:rPr>
                        <a:t>Тип мусорной информации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Аудиовизуальный контент короткой продолжительности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«Истории» (</a:t>
                      </a:r>
                      <a:r>
                        <a:rPr lang="ga-IE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stories)</a:t>
                      </a:r>
                      <a:endParaRPr lang="ru-RU" sz="1100" b="1" dirty="0">
                        <a:solidFill>
                          <a:srgbClr val="282252"/>
                        </a:solidFill>
                        <a:latin typeface="Unbounded" pitchFamily="2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Эмоционально перегруженный контент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Скрытая реклама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Навязчивая реклама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Сенсационная информация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Дезинформация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Нерегулируемые коллективные чаты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Навязчивые уведомления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27860"/>
                  </a:ext>
                </a:extLst>
              </a:tr>
              <a:tr h="248133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Unbounded" pitchFamily="2" charset="-52"/>
                        </a:rPr>
                        <a:t>Описание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Контент продолжительностью менее 2 минут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Особая категория короткого аудиовизуального контента, обычно отображаемая над лентой сообщений социальной сети или мессенджера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Контент в любой форме, где эмоциональная составляющая преобладает над смыслом, в т.ч. контент основанный на чрезмерной сексуализации, демонстрации агрессивного, асоциального, аморального поведения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Реклама, замаскированная под другой тип контента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Агрессивная реклама, мешающая восприятию основного контента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Информация сенсационного характера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Информация, намеренно вводящая в заблуждение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Чаты без правил и модерации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Уведомления от сайтов, приложений и платформ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97119"/>
                  </a:ext>
                </a:extLst>
              </a:tr>
              <a:tr h="178452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Unbounded" pitchFamily="2" charset="-52"/>
                        </a:rPr>
                        <a:t>Примеры/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Unbounded" pitchFamily="2" charset="-52"/>
                        </a:rPr>
                        <a:t>Особенности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Короткие ролики в ленте социальных сетей или в описании товаров маркетплейсов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Длительность до 15 или 30 секунд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Информация, изложенная таким образом, что вызывает немедленную эмоциональную реакцию, часто провокативного характера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Нативная реклама, продакт-плейсмент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Pop-up </a:t>
                      </a:r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реклама, баннеры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Желтая пресса, новости о бедствиях и происшествиях в далеких странах, не имеющие практического значения для жизни индивида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Обычно новостная информация на самые обсуждаемые или провокационные темы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Спам, флуд, хаотичное общение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Push-</a:t>
                      </a:r>
                      <a:r>
                        <a:rPr lang="ru-RU" sz="11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уведомления, призывы к взаимодействию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23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25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98156"/>
              </p:ext>
            </p:extLst>
          </p:nvPr>
        </p:nvGraphicFramePr>
        <p:xfrm>
          <a:off x="866772" y="1690690"/>
          <a:ext cx="10150852" cy="4771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5426">
                  <a:extLst>
                    <a:ext uri="{9D8B030D-6E8A-4147-A177-3AD203B41FA5}">
                      <a16:colId xmlns:a16="http://schemas.microsoft.com/office/drawing/2014/main" val="1733842138"/>
                    </a:ext>
                  </a:extLst>
                </a:gridCol>
                <a:gridCol w="5075426">
                  <a:extLst>
                    <a:ext uri="{9D8B030D-6E8A-4147-A177-3AD203B41FA5}">
                      <a16:colId xmlns:a16="http://schemas.microsoft.com/office/drawing/2014/main" val="4271964404"/>
                    </a:ext>
                  </a:extLst>
                </a:gridCol>
              </a:tblGrid>
              <a:tr h="69387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Матрица критериев полезности информации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282252"/>
                        </a:solidFill>
                        <a:latin typeface="Unbounded" pitchFamily="2" charset="-5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47172"/>
                  </a:ext>
                </a:extLst>
              </a:tr>
              <a:tr h="12392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Приоритет качества над количеством и скоростью потребления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Глубокий по смыслу, структурированный контент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27860"/>
                  </a:ext>
                </a:extLst>
              </a:tr>
              <a:tr h="933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Стремление к достоверности и проверяемости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Изложение контента таким образом, чтобы изложенные факты и сведения были доступны для проверки и основывались на научном знании и экспертной оценке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97119"/>
                  </a:ext>
                </a:extLst>
              </a:tr>
              <a:tr h="8856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Практическая ценность и актуальность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Применимость полученной информации в реальной жизни, стремление к повышению её качества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23668"/>
                  </a:ext>
                </a:extLst>
              </a:tr>
              <a:tr h="8856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Этическая и моральная ценность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82252"/>
                          </a:solidFill>
                          <a:latin typeface="Unbounded" pitchFamily="2" charset="-52"/>
                        </a:rPr>
                        <a:t>Контент должен соответствовать этическим и моральным нормам, сложившимся в обществе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34550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66774" y="365127"/>
            <a:ext cx="10620376" cy="1325563"/>
          </a:xfrm>
        </p:spPr>
        <p:txBody>
          <a:bodyPr anchor="t"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Unbounded" pitchFamily="2" charset="-52"/>
              </a:rPr>
              <a:t>Основные критерии для определения полезной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407648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2363" y="1636732"/>
            <a:ext cx="6322730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— уровень неопределенности (чем выше — тем больше когнитивной перегрузки, информационного перенасыщения);</a:t>
            </a:r>
            <a:endParaRPr lang="ru-RU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ru-RU" sz="1600" i="1" kern="1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t​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— общий объем потребляемой информации за единицу времени;</a:t>
            </a:r>
            <a:endParaRPr lang="ru-RU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ru-RU" sz="1600" i="1" kern="100" baseline="-25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​ 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 объем 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мусорной информации;</a:t>
            </a:r>
            <a:endParaRPr lang="ru-RU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ru-RU" sz="1600" i="1" kern="100" baseline="-25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​= I</a:t>
            </a:r>
            <a:r>
              <a:rPr lang="ru-RU" sz="1600" i="1" kern="1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​−</a:t>
            </a:r>
            <a:r>
              <a:rPr lang="ru-RU" sz="16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ru-RU" sz="1600" i="1" kern="100" baseline="-25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​ — объем полезной информации;</a:t>
            </a:r>
            <a:endParaRPr lang="ru-RU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α = </a:t>
            </a:r>
            <a:r>
              <a:rPr lang="ru-RU" sz="16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ru-RU" sz="1600" i="1" kern="100" baseline="-25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/ I</a:t>
            </a:r>
            <a:r>
              <a:rPr lang="ru-RU" sz="1600" i="1" kern="1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 доля </a:t>
            </a:r>
            <a:r>
              <a:rPr lang="ru-RU" sz="1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эмоциальной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и "мусорной" информации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ru-RU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β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— коэффициент влияния мусорной информации на рост неопределенности;</a:t>
            </a:r>
            <a:endParaRPr lang="ru-RU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γ 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 коэффициент снижения неопределенности за счет получения полезной информации.</a:t>
            </a:r>
          </a:p>
          <a:p>
            <a:pPr indent="450215" algn="just">
              <a:lnSpc>
                <a:spcPts val="1800"/>
              </a:lnSpc>
              <a:spcAft>
                <a:spcPts val="800"/>
              </a:spcAft>
              <a:buNone/>
            </a:pPr>
            <a:endParaRPr lang="ru-RU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Возможная формула:</a:t>
            </a:r>
            <a:endParaRPr lang="ru-RU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= 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β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⋅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ru-RU" sz="1600" i="1" kern="100" baseline="-25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​− 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γ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⋅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ru-RU" sz="1600" i="1" kern="100" baseline="-25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​ = 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ru-RU" sz="1600" i="1" kern="1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β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⋅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γ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⋅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(1 − </a:t>
            </a:r>
            <a:r>
              <a:rPr lang="ru-RU" sz="16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))</a:t>
            </a:r>
            <a:endParaRPr lang="ru-RU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8723" y="170769"/>
            <a:ext cx="9515475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Unbounded" pitchFamily="2" charset="-52"/>
                <a:cs typeface="Arial" panose="020B0604020202020204" pitchFamily="34" charset="0"/>
              </a:rPr>
              <a:t>Формула для расчета неопределенности, создаваемой мусорной информацией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27356" y="5295324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82252"/>
                </a:solidFill>
                <a:latin typeface="Unbounded Light" pitchFamily="2" charset="-52"/>
              </a:rPr>
              <a:t>Изображение 3:4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E0C568-3D59-BAF0-8384-4914C19A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997" y="1636732"/>
            <a:ext cx="5105985" cy="4351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2BF946-481C-CB95-B8C7-3E64F63CC68E}"/>
              </a:ext>
            </a:extLst>
          </p:cNvPr>
          <p:cNvSpPr txBox="1"/>
          <p:nvPr/>
        </p:nvSpPr>
        <p:spPr>
          <a:xfrm>
            <a:off x="6907388" y="6005713"/>
            <a:ext cx="1519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2"/>
                </a:solidFill>
              </a:rPr>
              <a:t>Изображение авторское</a:t>
            </a:r>
          </a:p>
        </p:txBody>
      </p:sp>
    </p:spTree>
    <p:extLst>
      <p:ext uri="{BB962C8B-B14F-4D97-AF65-F5344CB8AC3E}">
        <p14:creationId xmlns:p14="http://schemas.microsoft.com/office/powerpoint/2010/main" val="356707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5" y="365126"/>
            <a:ext cx="10430686" cy="90595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282252"/>
                </a:solidFill>
                <a:latin typeface="Unbounded" pitchFamily="2" charset="-52"/>
              </a:rPr>
              <a:t>Оптимальный уровень потребления информации</a:t>
            </a:r>
            <a:endParaRPr lang="ru-RU" sz="3600" dirty="0">
              <a:latin typeface="Unbounded" pitchFamily="2" charset="-52"/>
            </a:endParaRPr>
          </a:p>
        </p:txBody>
      </p:sp>
      <p:pic>
        <p:nvPicPr>
          <p:cNvPr id="3" name="Рисунок 2" descr="Изображение выглядит как текс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FADDA16-35BA-4D80-3C97-9BE38E59F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71082"/>
            <a:ext cx="5502972" cy="449291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3AB48-B28D-92E7-0D70-6D96C3888491}"/>
              </a:ext>
            </a:extLst>
          </p:cNvPr>
          <p:cNvSpPr txBox="1"/>
          <p:nvPr/>
        </p:nvSpPr>
        <p:spPr>
          <a:xfrm>
            <a:off x="3164733" y="603621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Обеспечивается максимальный уровень полезности и не создается перегрузка когнитивной сферы человека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89D409-B4D7-0974-023B-574362DC9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239" y="6091128"/>
            <a:ext cx="536494" cy="536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CA3724-495F-07C4-69AA-CD618ACC64E8}"/>
              </a:ext>
            </a:extLst>
          </p:cNvPr>
          <p:cNvSpPr txBox="1"/>
          <p:nvPr/>
        </p:nvSpPr>
        <p:spPr>
          <a:xfrm>
            <a:off x="191436" y="1543292"/>
            <a:ext cx="53209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Поскольку достоверных сведений о том, какая доля информации в Сети является «мусорной» нет, мы предлагаем использовать гипотезу о том, что доля такой информации соответствует принципу Парето (правило 80/20), впервые сформулированному итальянским экономистом Вильфредо Парето в 1896 г. Данный принцип демонстрирует устойчивое неравномерное распределение причин и следствий в различных системах. </a:t>
            </a:r>
          </a:p>
          <a:p>
            <a:endParaRPr lang="ru-RU" dirty="0"/>
          </a:p>
          <a:p>
            <a:r>
              <a:rPr lang="ru-RU" dirty="0"/>
              <a:t>В частности, мы предлагаем исходить из того, что 20% потребляемой информации дают 80% полезных знаний.</a:t>
            </a:r>
          </a:p>
        </p:txBody>
      </p:sp>
    </p:spTree>
    <p:extLst>
      <p:ext uri="{BB962C8B-B14F-4D97-AF65-F5344CB8AC3E}">
        <p14:creationId xmlns:p14="http://schemas.microsoft.com/office/powerpoint/2010/main" val="366208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2381935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>
                <a:solidFill>
                  <a:schemeClr val="bg1"/>
                </a:solidFill>
                <a:latin typeface="Unbounded" pitchFamily="2" charset="-52"/>
              </a:rPr>
              <a:t>Спасибо </a:t>
            </a:r>
            <a:br>
              <a:rPr lang="ru-RU" sz="6600" b="1" dirty="0">
                <a:solidFill>
                  <a:schemeClr val="bg1"/>
                </a:solidFill>
                <a:latin typeface="Unbounded" pitchFamily="2" charset="-52"/>
              </a:rPr>
            </a:br>
            <a:r>
              <a:rPr lang="ru-RU" sz="6600" b="1" dirty="0">
                <a:solidFill>
                  <a:schemeClr val="bg1"/>
                </a:solidFill>
                <a:latin typeface="Unbounded" pitchFamily="2" charset="-52"/>
              </a:rPr>
              <a:t>за внимание!</a:t>
            </a:r>
            <a:endParaRPr lang="ru-RU" sz="6600" dirty="0">
              <a:solidFill>
                <a:schemeClr val="bg1"/>
              </a:solidFill>
              <a:latin typeface="Unbounded" pitchFamily="2" charset="-52"/>
            </a:endParaRPr>
          </a:p>
        </p:txBody>
      </p:sp>
      <p:sp>
        <p:nvSpPr>
          <p:cNvPr id="132" name="Подзаголовок 2"/>
          <p:cNvSpPr txBox="1">
            <a:spLocks/>
          </p:cNvSpPr>
          <p:nvPr/>
        </p:nvSpPr>
        <p:spPr>
          <a:xfrm>
            <a:off x="1524000" y="4815156"/>
            <a:ext cx="9144000" cy="405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Дискин Евгений Иосифович</a:t>
            </a:r>
            <a:endParaRPr lang="en-US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34" name="Подзаголовок 2"/>
          <p:cNvSpPr txBox="1">
            <a:spLocks/>
          </p:cNvSpPr>
          <p:nvPr/>
        </p:nvSpPr>
        <p:spPr>
          <a:xfrm>
            <a:off x="1601821" y="5220992"/>
            <a:ext cx="9144000" cy="405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-52"/>
              </a:rPr>
              <a:t>ediskin@hse.ru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49" y="581114"/>
            <a:ext cx="2083736" cy="8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83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848</Words>
  <Application>Microsoft Office PowerPoint</Application>
  <PresentationFormat>Широкоэкранный</PresentationFormat>
  <Paragraphs>93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Cambria Math</vt:lpstr>
      <vt:lpstr>Ignis et Glacies Sharp</vt:lpstr>
      <vt:lpstr>Montserrat</vt:lpstr>
      <vt:lpstr>Times New Roman</vt:lpstr>
      <vt:lpstr>Unbounded</vt:lpstr>
      <vt:lpstr>Unbounded Light</vt:lpstr>
      <vt:lpstr>Тема Office</vt:lpstr>
      <vt:lpstr>НОВЫЕ ПОДХОДЫ К РЕГУЛИРОВАНИЮ ИНФОРМАЦИОННОГО ПЕРЕНАСЫЩЕНИЯ, ФОРМИРУЕМОГО ЦИФРОВЫМИ ПЛАТФОРМАМИ</vt:lpstr>
      <vt:lpstr>Правовые аспекты регулирования информационного пространства в условиях массового распространения «мусорной» и чрезмерно эмоциональной информации </vt:lpstr>
      <vt:lpstr>Проблема информационного перенасыщения</vt:lpstr>
      <vt:lpstr>Проблема клипового мышления</vt:lpstr>
      <vt:lpstr>Виды мусорного контента (информации)</vt:lpstr>
      <vt:lpstr>Основные критерии для определения полезной информации</vt:lpstr>
      <vt:lpstr>Формула для расчета неопределенности, создаваемой мусорной информацией </vt:lpstr>
      <vt:lpstr>Оптимальный уровень потребления информации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Vector</dc:creator>
  <cp:lastModifiedBy>Евтропова Екатерина Евгеньевна</cp:lastModifiedBy>
  <cp:revision>47</cp:revision>
  <dcterms:created xsi:type="dcterms:W3CDTF">2022-06-03T05:45:29Z</dcterms:created>
  <dcterms:modified xsi:type="dcterms:W3CDTF">2025-09-25T12:21:29Z</dcterms:modified>
</cp:coreProperties>
</file>